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0" r:id="rId6"/>
    <p:sldId id="260" r:id="rId7"/>
    <p:sldId id="265" r:id="rId8"/>
    <p:sldId id="268" r:id="rId9"/>
    <p:sldId id="269" r:id="rId10"/>
    <p:sldId id="264" r:id="rId11"/>
    <p:sldId id="261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00A92-8D91-0F1E-8E1C-815013EF370A}" v="12" dt="2023-04-28T11:23:09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5274" autoAdjust="0"/>
  </p:normalViewPr>
  <p:slideViewPr>
    <p:cSldViewPr snapToGrid="0">
      <p:cViewPr varScale="1">
        <p:scale>
          <a:sx n="82" d="100"/>
          <a:sy n="82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8658-1A10-4D85-A595-DFEBFCC5AB3F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892FB-8505-4BB3-B5A2-0D49789F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64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D892FB-8505-4BB3-B5A2-0D49789FB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Sol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581C-CAB0-510C-82E0-00B56B500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00" y="1404000"/>
            <a:ext cx="4795777" cy="1894785"/>
          </a:xfrm>
        </p:spPr>
        <p:txBody>
          <a:bodyPr anchor="t">
            <a:normAutofit/>
          </a:bodyPr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603E4-3719-5019-A637-4BDBAFE6D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000" y="3298785"/>
            <a:ext cx="4795777" cy="9936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9ED394B-2456-048A-F0B1-2FFF136732AE}"/>
              </a:ext>
            </a:extLst>
          </p:cNvPr>
          <p:cNvSpPr>
            <a:spLocks noChangeAspect="1"/>
          </p:cNvSpPr>
          <p:nvPr/>
        </p:nvSpPr>
        <p:spPr>
          <a:xfrm>
            <a:off x="6804000" y="1"/>
            <a:ext cx="4644000" cy="5153487"/>
          </a:xfrm>
          <a:custGeom>
            <a:avLst/>
            <a:gdLst>
              <a:gd name="connsiteX0" fmla="*/ 0 w 5562600"/>
              <a:gd name="connsiteY0" fmla="*/ 0 h 6172200"/>
              <a:gd name="connsiteX1" fmla="*/ 5562600 w 5562600"/>
              <a:gd name="connsiteY1" fmla="*/ 0 h 6172200"/>
              <a:gd name="connsiteX2" fmla="*/ 5562600 w 5562600"/>
              <a:gd name="connsiteY2" fmla="*/ 3818433 h 6172200"/>
              <a:gd name="connsiteX3" fmla="*/ 5562600 w 5562600"/>
              <a:gd name="connsiteY3" fmla="*/ 3979266 h 6172200"/>
              <a:gd name="connsiteX4" fmla="*/ 5553004 w 5562600"/>
              <a:gd name="connsiteY4" fmla="*/ 3979266 h 6172200"/>
              <a:gd name="connsiteX5" fmla="*/ 5548240 w 5562600"/>
              <a:gd name="connsiteY5" fmla="*/ 4059092 h 6172200"/>
              <a:gd name="connsiteX6" fmla="*/ 2781300 w 5562600"/>
              <a:gd name="connsiteY6" fmla="*/ 6172200 h 6172200"/>
              <a:gd name="connsiteX7" fmla="*/ 14360 w 5562600"/>
              <a:gd name="connsiteY7" fmla="*/ 4059092 h 6172200"/>
              <a:gd name="connsiteX8" fmla="*/ 9597 w 5562600"/>
              <a:gd name="connsiteY8" fmla="*/ 3979266 h 6172200"/>
              <a:gd name="connsiteX9" fmla="*/ 0 w 5562600"/>
              <a:gd name="connsiteY9" fmla="*/ 3979266 h 6172200"/>
              <a:gd name="connsiteX10" fmla="*/ 0 w 5562600"/>
              <a:gd name="connsiteY10" fmla="*/ 3818433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62600" h="6172200">
                <a:moveTo>
                  <a:pt x="0" y="0"/>
                </a:moveTo>
                <a:lnTo>
                  <a:pt x="5562600" y="0"/>
                </a:lnTo>
                <a:lnTo>
                  <a:pt x="5562600" y="3818433"/>
                </a:lnTo>
                <a:lnTo>
                  <a:pt x="5562600" y="3979266"/>
                </a:lnTo>
                <a:lnTo>
                  <a:pt x="5553004" y="3979266"/>
                </a:lnTo>
                <a:lnTo>
                  <a:pt x="5548240" y="4059092"/>
                </a:lnTo>
                <a:cubicBezTo>
                  <a:pt x="5405810" y="5245994"/>
                  <a:pt x="4221366" y="6172200"/>
                  <a:pt x="2781300" y="6172200"/>
                </a:cubicBezTo>
                <a:cubicBezTo>
                  <a:pt x="1341235" y="6172200"/>
                  <a:pt x="156790" y="5245994"/>
                  <a:pt x="14360" y="4059092"/>
                </a:cubicBezTo>
                <a:lnTo>
                  <a:pt x="9597" y="3979266"/>
                </a:lnTo>
                <a:lnTo>
                  <a:pt x="0" y="3979266"/>
                </a:lnTo>
                <a:lnTo>
                  <a:pt x="0" y="38184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E">
              <a:solidFill>
                <a:schemeClr val="bg1"/>
              </a:solidFill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4F1B8DA2-9CF4-95BB-C088-07152AE8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0" y="5724000"/>
            <a:ext cx="1498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814A-94C2-DE5A-0245-1BFDD4F5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39AC-F949-294E-F4B1-934CB4F12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000" y="2254147"/>
            <a:ext cx="5652000" cy="33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9BB27-67B0-04CE-0234-3D6301DF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5C37-86FC-8938-CBD5-FE8614B2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8F21E6-B6C2-EEAF-F707-B44661A7198B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AD5FA3AB-99EB-58AE-1302-73F7EA8253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12000" y="719999"/>
            <a:ext cx="5652000" cy="1531586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rgbClr val="435465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1653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814A-94C2-DE5A-0245-1BFDD4F5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19999"/>
            <a:ext cx="3348000" cy="33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39AC-F949-294E-F4B1-934CB4F12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000" y="2254147"/>
            <a:ext cx="5652000" cy="33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9BB27-67B0-04CE-0234-3D6301DF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5C37-86FC-8938-CBD5-FE8614B2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8F21E6-B6C2-EEAF-F707-B44661A7198B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AD5FA3AB-99EB-58AE-1302-73F7EA82539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12000" y="719999"/>
            <a:ext cx="5652000" cy="1531586"/>
          </a:xfrm>
        </p:spPr>
        <p:txBody>
          <a:bodyPr>
            <a:noAutofit/>
          </a:bodyPr>
          <a:lstStyle>
            <a:lvl1pPr marL="0" indent="0" algn="l">
              <a:buNone/>
              <a:defRPr sz="2500" b="1">
                <a:solidFill>
                  <a:schemeClr val="bg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35996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4AE-2E6A-0641-FF5B-8990792F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19999"/>
            <a:ext cx="3348000" cy="33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CE07BB-A77C-E6C1-170F-F31B22AD8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rgbClr val="435465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4647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CE07BB-A77C-E6C1-170F-F31B22AD8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95693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CE07BB-A77C-E6C1-170F-F31B22AD8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63231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AAEB-1F04-C6C3-D097-5035F446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248229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2248C-0CB2-C53C-7A89-AB886BB6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5853-1759-118B-503B-CC1045E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2DDB-9DB4-9001-A328-07219DC6A27A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15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5465"/>
                </a:solidFill>
              </a:defRPr>
            </a:lvl1pPr>
          </a:lstStyle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5465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B545C8AD-259F-BA8D-C0DE-AE5048E2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248229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59019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1E26-6996-89FF-60AB-7C4DC388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001" y="720000"/>
            <a:ext cx="3213500" cy="1600200"/>
          </a:xfrm>
        </p:spPr>
        <p:txBody>
          <a:bodyPr anchor="t">
            <a:normAutofit/>
          </a:bodyPr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49609-D089-C079-F4B5-57924D080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2001" y="2320200"/>
            <a:ext cx="3213500" cy="2217601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876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A9681-BE8D-F619-D023-E77CB9F13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3CB05-A16F-35DA-765C-EBF5216F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16FAD2-001C-07FB-417E-94C3DC37AA5C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9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ic opt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71B9E8-787C-BFC6-50C9-FF536DFE59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11113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915BD-96FB-EDF9-2DB5-2FFB3D57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00" y="2232001"/>
            <a:ext cx="4440000" cy="17195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CB8F-268E-894D-75CC-E746A8937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6000" y="3951515"/>
            <a:ext cx="4440000" cy="109014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4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ic opt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B71B9E8-787C-BFC6-50C9-FF536DFE59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11113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915BD-96FB-EDF9-2DB5-2FFB3D57D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000" y="2232001"/>
            <a:ext cx="4440000" cy="17195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ECB8F-268E-894D-75CC-E746A8937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6000" y="3951515"/>
            <a:ext cx="4440000" cy="109014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90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C0DC37C2-C5F4-2F46-E244-F459EA590B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11113" indent="0" algn="ctr">
              <a:buNone/>
              <a:defRPr>
                <a:solidFill>
                  <a:srgbClr val="43546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D581C-CAB0-510C-82E0-00B56B500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4000" y="1404000"/>
            <a:ext cx="4795777" cy="1894785"/>
          </a:xfrm>
        </p:spPr>
        <p:txBody>
          <a:bodyPr anchor="t">
            <a:normAutofit/>
          </a:bodyPr>
          <a:lstStyle>
            <a:lvl1pPr algn="l">
              <a:defRPr sz="4200">
                <a:solidFill>
                  <a:srgbClr val="4354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603E4-3719-5019-A637-4BDBAFE6D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4000" y="3298785"/>
            <a:ext cx="4795777" cy="993681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3546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162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AAEB-1F04-C6C3-D097-5035F446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0" y="720000"/>
            <a:ext cx="5022000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4354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2248C-0CB2-C53C-7A89-AB886BB6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5853-1759-118B-503B-CC1045E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24288-5A6F-2E71-1819-16487FBDA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0" y="2395544"/>
            <a:ext cx="5022000" cy="3348000"/>
          </a:xfrm>
        </p:spPr>
        <p:txBody>
          <a:bodyPr/>
          <a:lstStyle>
            <a:lvl1pPr>
              <a:defRPr>
                <a:solidFill>
                  <a:srgbClr val="435465"/>
                </a:solidFill>
              </a:defRPr>
            </a:lvl1pPr>
            <a:lvl2pPr>
              <a:defRPr>
                <a:solidFill>
                  <a:srgbClr val="435465"/>
                </a:solidFill>
              </a:defRPr>
            </a:lvl2pPr>
            <a:lvl3pPr>
              <a:defRPr>
                <a:solidFill>
                  <a:srgbClr val="435465"/>
                </a:solidFill>
              </a:defRPr>
            </a:lvl3pPr>
            <a:lvl4pPr>
              <a:defRPr>
                <a:solidFill>
                  <a:srgbClr val="435465"/>
                </a:solidFill>
              </a:defRPr>
            </a:lvl4pPr>
            <a:lvl5pPr>
              <a:defRPr>
                <a:solidFill>
                  <a:srgbClr val="43546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58DFC2-2D2A-A288-E682-B00B02DDB0AA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5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835E2D1-7D18-3674-9511-2450B7CAA4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11113" indent="0" algn="ctr">
              <a:buNone/>
              <a:defRPr>
                <a:solidFill>
                  <a:srgbClr val="43546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4AAEB-1F04-C6C3-D097-5035F446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0" y="720000"/>
            <a:ext cx="5022000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43546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2248C-0CB2-C53C-7A89-AB886BB6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5853-1759-118B-503B-CC1045E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24288-5A6F-2E71-1819-16487FBDA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000" y="2395544"/>
            <a:ext cx="5022000" cy="3348000"/>
          </a:xfrm>
        </p:spPr>
        <p:txBody>
          <a:bodyPr/>
          <a:lstStyle>
            <a:lvl1pPr>
              <a:defRPr>
                <a:solidFill>
                  <a:srgbClr val="435465"/>
                </a:solidFill>
              </a:defRPr>
            </a:lvl1pPr>
            <a:lvl2pPr>
              <a:defRPr>
                <a:solidFill>
                  <a:srgbClr val="435465"/>
                </a:solidFill>
              </a:defRPr>
            </a:lvl2pPr>
            <a:lvl3pPr>
              <a:defRPr>
                <a:solidFill>
                  <a:srgbClr val="435465"/>
                </a:solidFill>
              </a:defRPr>
            </a:lvl3pPr>
            <a:lvl4pPr>
              <a:defRPr>
                <a:solidFill>
                  <a:srgbClr val="435465"/>
                </a:solidFill>
              </a:defRPr>
            </a:lvl4pPr>
            <a:lvl5pPr>
              <a:defRPr>
                <a:solidFill>
                  <a:srgbClr val="43546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69B910-7084-2A45-53F6-92544F0F233C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8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AAEB-1F04-C6C3-D097-5035F446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20000"/>
            <a:ext cx="3248229" cy="33480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2248C-0CB2-C53C-7A89-AB886BB6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75853-1759-118B-503B-CC1045EB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6AE94F-8A91-54B3-3103-4CD6705B4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2DDB-9DB4-9001-A328-07219DC6A27A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7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814A-94C2-DE5A-0245-1BFDD4F5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39AC-F949-294E-F4B1-934CB4F1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9BB27-67B0-04CE-0234-3D6301DF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95C37-86FC-8938-CBD5-FE8614B2D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8F21E6-B6C2-EEAF-F707-B44661A7198B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18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4AE-2E6A-0641-FF5B-8990792F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719999"/>
            <a:ext cx="3348000" cy="334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D31E-D59D-E6B3-541A-C5068CC4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FBEC-147F-7540-A974-B68CBC0D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7F97B-2ADA-0420-312C-421B2ABEBAA9}"/>
              </a:ext>
            </a:extLst>
          </p:cNvPr>
          <p:cNvCxnSpPr>
            <a:cxnSpLocks/>
          </p:cNvCxnSpPr>
          <p:nvPr/>
        </p:nvCxnSpPr>
        <p:spPr>
          <a:xfrm>
            <a:off x="11352674" y="6135438"/>
            <a:ext cx="0" cy="180000"/>
          </a:xfrm>
          <a:prstGeom prst="line">
            <a:avLst/>
          </a:prstGeom>
          <a:ln w="28575">
            <a:solidFill>
              <a:srgbClr val="FCC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EBCE07BB-A77C-E6C1-170F-F31B22AD8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000" y="720000"/>
            <a:ext cx="5328000" cy="3348000"/>
          </a:xfrm>
        </p:spPr>
        <p:txBody>
          <a:bodyPr>
            <a:noAutofit/>
          </a:bodyPr>
          <a:lstStyle>
            <a:lvl1pPr marL="0" indent="0" algn="l">
              <a:buNone/>
              <a:defRPr sz="4400" b="1">
                <a:solidFill>
                  <a:srgbClr val="435465"/>
                </a:solidFill>
                <a:latin typeface="DM Sa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4996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E687A-4D6B-8296-F847-C4445372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719999"/>
            <a:ext cx="3348000" cy="3348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A6E7-BBAA-FDE9-8605-4FCACA0D3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2000" y="720000"/>
            <a:ext cx="5652000" cy="488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21B2E-3CD1-2CFE-F6F5-3AB8B3D8E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65802" y="6135438"/>
            <a:ext cx="1387997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435465"/>
                </a:solidFill>
                <a:latin typeface="DM Sans" pitchFamily="2" charset="77"/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3B787-9E01-7A5B-ABFB-82364CA38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1550" y="6138000"/>
            <a:ext cx="456449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435465"/>
                </a:solidFill>
                <a:latin typeface="DM Sans" pitchFamily="2" charset="77"/>
              </a:defRPr>
            </a:lvl1pPr>
          </a:lstStyle>
          <a:p>
            <a:fld id="{7E90653F-37CA-41DA-ACDE-2A6796F7EE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1796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435465"/>
          </a:solidFill>
          <a:latin typeface="DM Sans" pitchFamily="2" charset="77"/>
          <a:ea typeface="+mj-ea"/>
          <a:cs typeface="+mj-cs"/>
        </a:defRPr>
      </a:lvl1pPr>
    </p:titleStyle>
    <p:bodyStyle>
      <a:lvl1pPr marL="541338" indent="-530225" algn="l" defTabSz="914400" rtl="0" eaLnBrk="1" latinLnBrk="0" hangingPunct="1">
        <a:lnSpc>
          <a:spcPct val="90000"/>
        </a:lnSpc>
        <a:spcBef>
          <a:spcPts val="1000"/>
        </a:spcBef>
        <a:buClr>
          <a:srgbClr val="FCCA3A"/>
        </a:buClr>
        <a:buFont typeface=".PingFang SC Regular"/>
        <a:buChar char="－"/>
        <a:tabLst/>
        <a:defRPr sz="2500" kern="1200">
          <a:solidFill>
            <a:srgbClr val="435465"/>
          </a:solidFill>
          <a:latin typeface="Inter Medium" panose="02000603000000020004" pitchFamily="2" charset="0"/>
          <a:ea typeface="Inter Medium" panose="02000603000000020004" pitchFamily="2" charset="0"/>
          <a:cs typeface="+mn-cs"/>
        </a:defRPr>
      </a:lvl1pPr>
      <a:lvl2pPr marL="541338" indent="-530225" algn="l" defTabSz="914400" rtl="0" eaLnBrk="1" latinLnBrk="0" hangingPunct="1">
        <a:lnSpc>
          <a:spcPct val="90000"/>
        </a:lnSpc>
        <a:spcBef>
          <a:spcPts val="500"/>
        </a:spcBef>
        <a:buClr>
          <a:srgbClr val="FCCA3A"/>
        </a:buClr>
        <a:buFont typeface=".PingFang SC Regular"/>
        <a:buChar char="－"/>
        <a:tabLst/>
        <a:defRPr sz="2500" kern="1200">
          <a:solidFill>
            <a:srgbClr val="435465"/>
          </a:solidFill>
          <a:latin typeface="Inter Medium" panose="02000603000000020004" pitchFamily="2" charset="0"/>
          <a:ea typeface="Inter Medium" panose="02000603000000020004" pitchFamily="2" charset="0"/>
          <a:cs typeface="+mn-cs"/>
        </a:defRPr>
      </a:lvl2pPr>
      <a:lvl3pPr marL="541338" indent="-530225" algn="l" defTabSz="914400" rtl="0" eaLnBrk="1" latinLnBrk="0" hangingPunct="1">
        <a:lnSpc>
          <a:spcPct val="90000"/>
        </a:lnSpc>
        <a:spcBef>
          <a:spcPts val="500"/>
        </a:spcBef>
        <a:buClr>
          <a:srgbClr val="FCCA3A"/>
        </a:buClr>
        <a:buFont typeface=".PingFang SC Regular"/>
        <a:buChar char="－"/>
        <a:tabLst/>
        <a:defRPr sz="2500" kern="1200">
          <a:solidFill>
            <a:srgbClr val="435465"/>
          </a:solidFill>
          <a:latin typeface="Inter Medium" panose="02000603000000020004" pitchFamily="2" charset="0"/>
          <a:ea typeface="Inter Medium" panose="02000603000000020004" pitchFamily="2" charset="0"/>
          <a:cs typeface="+mn-cs"/>
        </a:defRPr>
      </a:lvl3pPr>
      <a:lvl4pPr marL="541338" indent="-530225" algn="l" defTabSz="914400" rtl="0" eaLnBrk="1" latinLnBrk="0" hangingPunct="1">
        <a:lnSpc>
          <a:spcPct val="90000"/>
        </a:lnSpc>
        <a:spcBef>
          <a:spcPts val="500"/>
        </a:spcBef>
        <a:buClr>
          <a:srgbClr val="FCCA3A"/>
        </a:buClr>
        <a:buFont typeface=".PingFang SC Regular"/>
        <a:buChar char="－"/>
        <a:tabLst/>
        <a:defRPr sz="2500" kern="1200">
          <a:solidFill>
            <a:srgbClr val="435465"/>
          </a:solidFill>
          <a:latin typeface="Inter Medium" panose="02000603000000020004" pitchFamily="2" charset="0"/>
          <a:ea typeface="Inter Medium" panose="02000603000000020004" pitchFamily="2" charset="0"/>
          <a:cs typeface="+mn-cs"/>
        </a:defRPr>
      </a:lvl4pPr>
      <a:lvl5pPr marL="541338" indent="-530225" algn="l" defTabSz="914400" rtl="0" eaLnBrk="1" latinLnBrk="0" hangingPunct="1">
        <a:lnSpc>
          <a:spcPct val="90000"/>
        </a:lnSpc>
        <a:spcBef>
          <a:spcPts val="500"/>
        </a:spcBef>
        <a:buClr>
          <a:srgbClr val="FCCA3A"/>
        </a:buClr>
        <a:buFont typeface=".PingFang SC Regular"/>
        <a:buChar char="－"/>
        <a:tabLst/>
        <a:defRPr sz="2500" kern="1200">
          <a:solidFill>
            <a:srgbClr val="435465"/>
          </a:solidFill>
          <a:latin typeface="Inter Medium" panose="02000603000000020004" pitchFamily="2" charset="0"/>
          <a:ea typeface="Inter Medium" panose="020006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EB37-0F49-B9F5-662A-76C1CA990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001" y="1404000"/>
            <a:ext cx="5678308" cy="1894785"/>
          </a:xfrm>
        </p:spPr>
        <p:txBody>
          <a:bodyPr/>
          <a:lstStyle/>
          <a:p>
            <a:r>
              <a:rPr lang="en-IE" sz="3200" dirty="0" smtClean="0"/>
              <a:t>From reactive to predictive: Anomaly Detection in Robotic Arms using Deep Learning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50D64-8CB6-1712-D1CD-D9AF7B679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001" y="3644018"/>
            <a:ext cx="4795777" cy="9936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E" sz="1200" dirty="0"/>
              <a:t>Student Name</a:t>
            </a:r>
            <a:r>
              <a:rPr lang="en-IE" sz="1200" dirty="0" smtClean="0"/>
              <a:t>: Gokul Thillainathan</a:t>
            </a:r>
            <a:endParaRPr lang="en-IE" sz="1200" dirty="0"/>
          </a:p>
          <a:p>
            <a:r>
              <a:rPr lang="en-IE" sz="1200" dirty="0"/>
              <a:t>Student ID</a:t>
            </a:r>
            <a:r>
              <a:rPr lang="en-IE" sz="1200" dirty="0" smtClean="0"/>
              <a:t>: C00313519</a:t>
            </a:r>
            <a:endParaRPr lang="en-IE" sz="1200" dirty="0"/>
          </a:p>
          <a:p>
            <a:endParaRPr lang="en-IE" sz="1200" dirty="0"/>
          </a:p>
          <a:p>
            <a:r>
              <a:rPr lang="en-IE" sz="1200" dirty="0">
                <a:latin typeface="Inter Medium"/>
              </a:rPr>
              <a:t>Supervisor name</a:t>
            </a:r>
            <a:r>
              <a:rPr lang="en-IE" sz="1200" dirty="0" smtClean="0">
                <a:latin typeface="Inter Medium"/>
              </a:rPr>
              <a:t>: Milu Philip</a:t>
            </a:r>
          </a:p>
        </p:txBody>
      </p:sp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E7E556AB-90FB-79D3-C2E0-B3937C04C40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518F356E-440A-EFF6-F42E-9F8FCF740C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01"/>
    </mc:Choice>
    <mc:Fallback>
      <p:transition spd="slow" advTm="29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BF21-A55E-3C37-9A23-0F691395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43" y="234809"/>
            <a:ext cx="3065510" cy="698253"/>
          </a:xfrm>
        </p:spPr>
        <p:txBody>
          <a:bodyPr>
            <a:normAutofit fontScale="90000"/>
          </a:bodyPr>
          <a:lstStyle/>
          <a:p>
            <a:r>
              <a:rPr lang="en-IE" sz="2400" dirty="0" smtClean="0">
                <a:latin typeface="DM Sans"/>
              </a:rPr>
              <a:t>Discussion &amp; Model Comparison</a:t>
            </a:r>
            <a:endParaRPr lang="en-IE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BF325-D2AD-B248-E75C-592C4DF42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000" y="720000"/>
            <a:ext cx="5652000" cy="5708792"/>
          </a:xfrm>
        </p:spPr>
        <p:txBody>
          <a:bodyPr>
            <a:no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LSTM is more reactive, detecting brief, sharp anomalies with higher sensitivity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GRU </a:t>
            </a:r>
            <a:r>
              <a:rPr lang="en-IE" sz="2000" dirty="0">
                <a:solidFill>
                  <a:schemeClr val="tx1"/>
                </a:solidFill>
              </a:rPr>
              <a:t>provides smoother detection over longer intervals, showing better temporal consistency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GRU’s </a:t>
            </a:r>
            <a:r>
              <a:rPr lang="en-IE" sz="2000" dirty="0">
                <a:solidFill>
                  <a:schemeClr val="tx1"/>
                </a:solidFill>
              </a:rPr>
              <a:t>lower threshold and tighter error range make it more robust in noisy environments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LSTM </a:t>
            </a:r>
            <a:r>
              <a:rPr lang="en-IE" sz="2000" dirty="0">
                <a:solidFill>
                  <a:schemeClr val="tx1"/>
                </a:solidFill>
              </a:rPr>
              <a:t>is suitable for detecting early warning spikes. GRU is better for monitoring degradation phases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GRU </a:t>
            </a:r>
            <a:r>
              <a:rPr lang="en-IE" sz="2000" dirty="0">
                <a:solidFill>
                  <a:schemeClr val="tx1"/>
                </a:solidFill>
              </a:rPr>
              <a:t>also offers faster training, making it more scalable for edge or real-time deployments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Model </a:t>
            </a:r>
            <a:r>
              <a:rPr lang="en-IE" sz="2000" dirty="0">
                <a:solidFill>
                  <a:schemeClr val="tx1"/>
                </a:solidFill>
              </a:rPr>
              <a:t>choice depends on the application: high-alert sensitivity (LSTM) vs. runtime efficiency and stability (GRU).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86" y="1341604"/>
            <a:ext cx="4563514" cy="310909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3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25"/>
    </mc:Choice>
    <mc:Fallback>
      <p:transition spd="slow" advTm="3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8" y="300892"/>
            <a:ext cx="3348000" cy="744907"/>
          </a:xfrm>
        </p:spPr>
        <p:txBody>
          <a:bodyPr>
            <a:normAutofit fontScale="90000"/>
          </a:bodyPr>
          <a:lstStyle/>
          <a:p>
            <a:r>
              <a:rPr lang="en-AU" sz="2400" dirty="0">
                <a:latin typeface="DM Sans"/>
              </a:rPr>
              <a:t>Conclusions and </a:t>
            </a:r>
            <a:r>
              <a:rPr lang="en-AU" sz="2400" dirty="0" smtClean="0">
                <a:latin typeface="DM Sans"/>
              </a:rPr>
              <a:t>recommendations</a:t>
            </a:r>
            <a:endParaRPr lang="en-IE" sz="2400" dirty="0">
              <a:latin typeface="DM San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98" y="1315616"/>
            <a:ext cx="5211551" cy="4463812"/>
          </a:xfrm>
        </p:spPr>
        <p:txBody>
          <a:bodyPr>
            <a:normAutofit fontScale="85000" lnSpcReduction="10000"/>
          </a:bodyPr>
          <a:lstStyle/>
          <a:p>
            <a:pPr marL="11113" indent="0">
              <a:buNone/>
            </a:pPr>
            <a:r>
              <a:rPr lang="en-IE" b="1" dirty="0">
                <a:solidFill>
                  <a:schemeClr val="tx1"/>
                </a:solidFill>
              </a:rPr>
              <a:t>Conclusion:</a:t>
            </a:r>
            <a:endParaRPr lang="en-IE" dirty="0">
              <a:solidFill>
                <a:schemeClr val="tx1"/>
              </a:solidFill>
            </a:endParaRPr>
          </a:p>
          <a:p>
            <a:r>
              <a:rPr lang="en-IE" sz="2400" dirty="0">
                <a:solidFill>
                  <a:schemeClr val="tx1"/>
                </a:solidFill>
              </a:rPr>
              <a:t>LSTM and GRU Autoencoder models were successfully developed and tested on real robot joint sensor data.</a:t>
            </a:r>
          </a:p>
          <a:p>
            <a:r>
              <a:rPr lang="en-IE" sz="2400" dirty="0">
                <a:solidFill>
                  <a:schemeClr val="tx1"/>
                </a:solidFill>
              </a:rPr>
              <a:t>Both models effectively detected early deviations, even when joints remained within domain thresholds.</a:t>
            </a:r>
          </a:p>
          <a:p>
            <a:r>
              <a:rPr lang="en-IE" sz="2400" dirty="0">
                <a:solidFill>
                  <a:schemeClr val="tx1"/>
                </a:solidFill>
              </a:rPr>
              <a:t>LSTM: higher sensitivity to sharp, short-term anomalies.</a:t>
            </a:r>
          </a:p>
          <a:p>
            <a:r>
              <a:rPr lang="en-IE" sz="2400" dirty="0">
                <a:solidFill>
                  <a:schemeClr val="tx1"/>
                </a:solidFill>
              </a:rPr>
              <a:t>GRU: more stable detection of sustained faults with lower false positives.</a:t>
            </a:r>
          </a:p>
          <a:p>
            <a:r>
              <a:rPr lang="en-IE" sz="2400" dirty="0">
                <a:solidFill>
                  <a:schemeClr val="tx1"/>
                </a:solidFill>
              </a:rPr>
              <a:t>Deep learning models showed clear advantages over traditional rule-based methods.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 txBox="1">
            <a:spLocks/>
          </p:cNvSpPr>
          <p:nvPr/>
        </p:nvSpPr>
        <p:spPr>
          <a:xfrm>
            <a:off x="6195527" y="1315616"/>
            <a:ext cx="5211551" cy="446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41338" indent="-5302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1pPr>
            <a:lvl2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2pPr>
            <a:lvl3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3pPr>
            <a:lvl4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4pPr>
            <a:lvl5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Recommendations: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Deploy models in real-time industrial environments using robotic controllers or edge devices.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Implement online learning or concept drift adaptation to keep models reliable over time.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Expand input data using multi-sensor fusion (e.g., torque, vibration, temperature).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Extend from detection to fault-type classification and severity estimation for smarter maintenance </a:t>
            </a:r>
            <a:r>
              <a:rPr lang="en-US" sz="2000" dirty="0" smtClean="0">
                <a:solidFill>
                  <a:schemeClr val="tx1"/>
                </a:solidFill>
              </a:rPr>
              <a:t>decisions.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4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65"/>
    </mc:Choice>
    <mc:Fallback>
      <p:transition spd="slow" advTm="41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69" y="385891"/>
            <a:ext cx="3348000" cy="1759432"/>
          </a:xfrm>
        </p:spPr>
        <p:txBody>
          <a:bodyPr/>
          <a:lstStyle/>
          <a:p>
            <a:r>
              <a:rPr lang="en-IE" dirty="0"/>
              <a:t>Brief summary of dissertation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30" y="1433145"/>
            <a:ext cx="7051431" cy="393016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IE" sz="2000" dirty="0" smtClean="0">
                <a:solidFill>
                  <a:schemeClr val="tx1"/>
                </a:solidFill>
              </a:rPr>
              <a:t>Collaborative </a:t>
            </a:r>
            <a:r>
              <a:rPr lang="en-IE" sz="2000" dirty="0">
                <a:solidFill>
                  <a:schemeClr val="tx1"/>
                </a:solidFill>
              </a:rPr>
              <a:t>robots are increasingly used in critical production environments where even minor mechanical deviations can lead to downtime or safety risks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IE" sz="2000" dirty="0" smtClean="0">
                <a:solidFill>
                  <a:schemeClr val="tx1"/>
                </a:solidFill>
              </a:rPr>
              <a:t>This </a:t>
            </a:r>
            <a:r>
              <a:rPr lang="en-IE" sz="2000" dirty="0">
                <a:solidFill>
                  <a:schemeClr val="tx1"/>
                </a:solidFill>
              </a:rPr>
              <a:t>dissertation proposes a real-time anomaly detection framework using LSTM and GRU </a:t>
            </a:r>
            <a:r>
              <a:rPr lang="en-IE" sz="2000" dirty="0" err="1">
                <a:solidFill>
                  <a:schemeClr val="tx1"/>
                </a:solidFill>
              </a:rPr>
              <a:t>Autoencoders</a:t>
            </a:r>
            <a:r>
              <a:rPr lang="en-IE" sz="2000" dirty="0">
                <a:solidFill>
                  <a:schemeClr val="tx1"/>
                </a:solidFill>
              </a:rPr>
              <a:t> to monitor joint-level </a:t>
            </a:r>
            <a:r>
              <a:rPr lang="en-IE" sz="2000" dirty="0" err="1">
                <a:solidFill>
                  <a:schemeClr val="tx1"/>
                </a:solidFill>
              </a:rPr>
              <a:t>behavior</a:t>
            </a:r>
            <a:r>
              <a:rPr lang="en-IE" sz="2000" dirty="0">
                <a:solidFill>
                  <a:schemeClr val="tx1"/>
                </a:solidFill>
              </a:rPr>
              <a:t> from multivariate sensor data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IE" sz="2000" dirty="0" smtClean="0">
                <a:solidFill>
                  <a:schemeClr val="tx1"/>
                </a:solidFill>
              </a:rPr>
              <a:t>The </a:t>
            </a:r>
            <a:r>
              <a:rPr lang="en-IE" sz="2000" dirty="0">
                <a:solidFill>
                  <a:schemeClr val="tx1"/>
                </a:solidFill>
              </a:rPr>
              <a:t>models are trained on </a:t>
            </a:r>
            <a:r>
              <a:rPr lang="en-IE" sz="2000" dirty="0" smtClean="0">
                <a:solidFill>
                  <a:schemeClr val="tx1"/>
                </a:solidFill>
              </a:rPr>
              <a:t>operation </a:t>
            </a:r>
            <a:r>
              <a:rPr lang="en-IE" sz="2000" dirty="0">
                <a:solidFill>
                  <a:schemeClr val="tx1"/>
                </a:solidFill>
              </a:rPr>
              <a:t>data, detect deviations based on reconstruction errors, and are validated using synthetic anomalies for proactive fault awareness.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9" y="2241306"/>
            <a:ext cx="3610454" cy="33945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84"/>
    </mc:Choice>
    <mc:Fallback>
      <p:transition spd="slow" advTm="42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236423"/>
            <a:ext cx="4212000" cy="871408"/>
          </a:xfrm>
        </p:spPr>
        <p:txBody>
          <a:bodyPr>
            <a:normAutofit fontScale="90000"/>
          </a:bodyPr>
          <a:lstStyle/>
          <a:p>
            <a:r>
              <a:rPr lang="en-IE" sz="3600" dirty="0" smtClean="0"/>
              <a:t>Study Contribution &amp; Research Gap</a:t>
            </a:r>
            <a:endParaRPr lang="en-I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30" y="672127"/>
            <a:ext cx="5878384" cy="5091715"/>
          </a:xfrm>
        </p:spPr>
        <p:txBody>
          <a:bodyPr>
            <a:noAutofit/>
          </a:bodyPr>
          <a:lstStyle/>
          <a:p>
            <a:pPr marL="11113" indent="0">
              <a:buNone/>
            </a:pPr>
            <a:r>
              <a:rPr lang="en-IE" sz="2000" dirty="0" smtClean="0">
                <a:solidFill>
                  <a:schemeClr val="tx1"/>
                </a:solidFill>
              </a:rPr>
              <a:t>Research Gap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Existing </a:t>
            </a:r>
            <a:r>
              <a:rPr lang="en-IE" sz="2000" dirty="0">
                <a:solidFill>
                  <a:schemeClr val="tx1"/>
                </a:solidFill>
              </a:rPr>
              <a:t>models focus mostly on global TCP deviations, ignoring joint-level degradations critical to early fault detection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Most </a:t>
            </a:r>
            <a:r>
              <a:rPr lang="en-IE" sz="2000" dirty="0">
                <a:solidFill>
                  <a:schemeClr val="tx1"/>
                </a:solidFill>
              </a:rPr>
              <a:t>approaches lack domain-aware interpretation </a:t>
            </a:r>
            <a:r>
              <a:rPr lang="en-IE" sz="2000" dirty="0" smtClean="0">
                <a:solidFill>
                  <a:schemeClr val="tx1"/>
                </a:solidFill>
              </a:rPr>
              <a:t>without </a:t>
            </a:r>
            <a:r>
              <a:rPr lang="en-IE" sz="2000" dirty="0">
                <a:solidFill>
                  <a:schemeClr val="tx1"/>
                </a:solidFill>
              </a:rPr>
              <a:t>mapping them to mechanical tolerances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Lack </a:t>
            </a:r>
            <a:r>
              <a:rPr lang="en-IE" sz="2000" dirty="0">
                <a:solidFill>
                  <a:schemeClr val="tx1"/>
                </a:solidFill>
              </a:rPr>
              <a:t>of </a:t>
            </a:r>
            <a:r>
              <a:rPr lang="en-IE" sz="2000" dirty="0" smtClean="0">
                <a:solidFill>
                  <a:schemeClr val="tx1"/>
                </a:solidFill>
              </a:rPr>
              <a:t>labelled </a:t>
            </a:r>
            <a:r>
              <a:rPr lang="en-IE" sz="2000" dirty="0">
                <a:solidFill>
                  <a:schemeClr val="tx1"/>
                </a:solidFill>
              </a:rPr>
              <a:t>fault data in real-world scenarios is rarely addressed using synthetic faults effectively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Prior </a:t>
            </a:r>
            <a:r>
              <a:rPr lang="en-IE" sz="2000" dirty="0">
                <a:solidFill>
                  <a:schemeClr val="tx1"/>
                </a:solidFill>
              </a:rPr>
              <a:t>comparisons between LSTM and GRU often omit runtime trade-offs and anomaly sharpness detection.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 txBox="1">
            <a:spLocks/>
          </p:cNvSpPr>
          <p:nvPr/>
        </p:nvSpPr>
        <p:spPr>
          <a:xfrm>
            <a:off x="388338" y="1310056"/>
            <a:ext cx="5717192" cy="5240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1338" indent="-5302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1pPr>
            <a:lvl2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2pPr>
            <a:lvl3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3pPr>
            <a:lvl4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4pPr>
            <a:lvl5pPr marL="541338" indent="-530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CA3A"/>
              </a:buClr>
              <a:buFont typeface=".PingFang SC Regular"/>
              <a:buChar char="－"/>
              <a:tabLst/>
              <a:defRPr sz="2500" kern="1200">
                <a:solidFill>
                  <a:srgbClr val="435465"/>
                </a:solidFill>
                <a:latin typeface="Inter Medium" panose="02000603000000020004" pitchFamily="2" charset="0"/>
                <a:ea typeface="Inter Medium" panose="020006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0">
              <a:buFont typeface=".PingFang SC Regular"/>
              <a:buNone/>
            </a:pPr>
            <a:r>
              <a:rPr lang="en-IE" sz="2000" dirty="0" smtClean="0">
                <a:solidFill>
                  <a:schemeClr val="tx1"/>
                </a:solidFill>
              </a:rPr>
              <a:t>Objective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Develop an anomaly detection model to identify industrial robot joint deviation based on differences analysis among target and actual position, velocity, and current.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Design and implement an LSTM-based </a:t>
            </a:r>
            <a:r>
              <a:rPr lang="en-US" sz="2000" dirty="0" smtClean="0">
                <a:solidFill>
                  <a:schemeClr val="tx1"/>
                </a:solidFill>
              </a:rPr>
              <a:t>Auto-encoder </a:t>
            </a:r>
            <a:r>
              <a:rPr lang="en-US" sz="2000" dirty="0">
                <a:solidFill>
                  <a:schemeClr val="tx1"/>
                </a:solidFill>
              </a:rPr>
              <a:t>architecture to model healthy joint behavior and detect temporal deviations indicative of early-stage faults in collaborative robots.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Design and implement a GRU-based </a:t>
            </a:r>
            <a:r>
              <a:rPr lang="en-US" sz="2000" dirty="0" smtClean="0">
                <a:solidFill>
                  <a:schemeClr val="tx1"/>
                </a:solidFill>
              </a:rPr>
              <a:t>Auto-encoder </a:t>
            </a:r>
            <a:r>
              <a:rPr lang="en-US" sz="2000" dirty="0">
                <a:solidFill>
                  <a:schemeClr val="tx1"/>
                </a:solidFill>
              </a:rPr>
              <a:t>architecture for the same anomaly detection task, optimizing for runtime efficiency and reduced model complexity compared to LSTM.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Compare the performance of LSTM-AE and GRU-AE models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48"/>
    </mc:Choice>
    <mc:Fallback>
      <p:transition spd="slow" advTm="83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46" y="512895"/>
            <a:ext cx="2458662" cy="607639"/>
          </a:xfrm>
        </p:spPr>
        <p:txBody>
          <a:bodyPr>
            <a:normAutofit/>
          </a:bodyPr>
          <a:lstStyle/>
          <a:p>
            <a:r>
              <a:rPr lang="en-IE" sz="2400" dirty="0" smtClean="0"/>
              <a:t>Methodology</a:t>
            </a:r>
            <a:endParaRPr lang="en-IE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613" y="512895"/>
            <a:ext cx="8097717" cy="6257182"/>
          </a:xfrm>
        </p:spPr>
        <p:txBody>
          <a:bodyPr>
            <a:noAutofit/>
          </a:bodyPr>
          <a:lstStyle/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Data </a:t>
            </a:r>
            <a:r>
              <a:rPr lang="en-IE" sz="1500" dirty="0">
                <a:solidFill>
                  <a:schemeClr val="tx1"/>
                </a:solidFill>
              </a:rPr>
              <a:t>Collection &amp; </a:t>
            </a:r>
            <a:r>
              <a:rPr lang="en-IE" sz="1500" dirty="0" smtClean="0">
                <a:solidFill>
                  <a:schemeClr val="tx1"/>
                </a:solidFill>
              </a:rPr>
              <a:t>Integration:</a:t>
            </a:r>
            <a:r>
              <a:rPr lang="en-IE" sz="1500" dirty="0">
                <a:solidFill>
                  <a:schemeClr val="tx1"/>
                </a:solidFill>
              </a:rPr>
              <a:t/>
            </a:r>
            <a:br>
              <a:rPr lang="en-IE" sz="1500" dirty="0">
                <a:solidFill>
                  <a:schemeClr val="tx1"/>
                </a:solidFill>
              </a:rPr>
            </a:br>
            <a:endParaRPr lang="en-IE" sz="1500" dirty="0"/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1. </a:t>
            </a:r>
            <a:r>
              <a:rPr lang="en-IE" sz="1500" dirty="0">
                <a:solidFill>
                  <a:schemeClr val="tx1"/>
                </a:solidFill>
              </a:rPr>
              <a:t>Dataset Source</a:t>
            </a:r>
            <a:r>
              <a:rPr lang="en-IE" sz="1500" dirty="0" smtClean="0">
                <a:solidFill>
                  <a:schemeClr val="tx1"/>
                </a:solidFill>
              </a:rPr>
              <a:t>: Public </a:t>
            </a:r>
            <a:r>
              <a:rPr lang="en-IE" sz="1500" dirty="0">
                <a:solidFill>
                  <a:schemeClr val="tx1"/>
                </a:solidFill>
              </a:rPr>
              <a:t>NIST benchmark for UR5e </a:t>
            </a:r>
            <a:r>
              <a:rPr lang="en-IE" sz="1500" dirty="0" err="1">
                <a:solidFill>
                  <a:schemeClr val="tx1"/>
                </a:solidFill>
              </a:rPr>
              <a:t>cobot</a:t>
            </a:r>
            <a:r>
              <a:rPr lang="en-IE" sz="1500" dirty="0">
                <a:solidFill>
                  <a:schemeClr val="tx1"/>
                </a:solidFill>
              </a:rPr>
              <a:t> executing a repeated trajectory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2. Sensors </a:t>
            </a:r>
            <a:r>
              <a:rPr lang="en-IE" sz="1500" dirty="0">
                <a:solidFill>
                  <a:schemeClr val="tx1"/>
                </a:solidFill>
              </a:rPr>
              <a:t>Monitored: Joint-level values for position, velocity, and current over thousands of cycles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3. Format</a:t>
            </a:r>
            <a:r>
              <a:rPr lang="en-IE" sz="1500" dirty="0">
                <a:solidFill>
                  <a:schemeClr val="tx1"/>
                </a:solidFill>
              </a:rPr>
              <a:t>: Multivariate time-series data collected per joint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4. Segmentation</a:t>
            </a:r>
            <a:r>
              <a:rPr lang="en-IE" sz="1500" dirty="0">
                <a:solidFill>
                  <a:schemeClr val="tx1"/>
                </a:solidFill>
              </a:rPr>
              <a:t>: Each joint's data treated independently for model training and </a:t>
            </a:r>
            <a:r>
              <a:rPr lang="en-IE" sz="1500" dirty="0" smtClean="0">
                <a:solidFill>
                  <a:schemeClr val="tx1"/>
                </a:solidFill>
              </a:rPr>
              <a:t>testing.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/>
            </a:r>
            <a:br>
              <a:rPr lang="en-IE" sz="1500" dirty="0" smtClean="0">
                <a:solidFill>
                  <a:schemeClr val="tx1"/>
                </a:solidFill>
              </a:rPr>
            </a:br>
            <a:r>
              <a:rPr lang="en-IE" sz="1500" dirty="0" smtClean="0">
                <a:solidFill>
                  <a:schemeClr val="tx1"/>
                </a:solidFill>
              </a:rPr>
              <a:t>Cleaning </a:t>
            </a:r>
            <a:r>
              <a:rPr lang="en-IE" sz="1500" dirty="0">
                <a:solidFill>
                  <a:schemeClr val="tx1"/>
                </a:solidFill>
              </a:rPr>
              <a:t>&amp; </a:t>
            </a:r>
            <a:r>
              <a:rPr lang="en-IE" sz="1500" dirty="0" smtClean="0">
                <a:solidFill>
                  <a:schemeClr val="tx1"/>
                </a:solidFill>
              </a:rPr>
              <a:t>Standardizing: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/>
            </a:r>
            <a:br>
              <a:rPr lang="en-IE" sz="1500" dirty="0" smtClean="0">
                <a:solidFill>
                  <a:schemeClr val="tx1"/>
                </a:solidFill>
              </a:rPr>
            </a:br>
            <a:r>
              <a:rPr lang="en-IE" sz="1500" dirty="0" smtClean="0">
                <a:solidFill>
                  <a:schemeClr val="tx1"/>
                </a:solidFill>
              </a:rPr>
              <a:t>1. Removed </a:t>
            </a:r>
            <a:r>
              <a:rPr lang="en-IE" sz="1500" dirty="0">
                <a:solidFill>
                  <a:schemeClr val="tx1"/>
                </a:solidFill>
              </a:rPr>
              <a:t>symbolic or non-numeric </a:t>
            </a:r>
            <a:r>
              <a:rPr lang="en-IE" sz="1500" dirty="0" smtClean="0">
                <a:solidFill>
                  <a:schemeClr val="tx1"/>
                </a:solidFill>
              </a:rPr>
              <a:t>noise.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2. Normalized </a:t>
            </a:r>
            <a:r>
              <a:rPr lang="en-IE" sz="1500" dirty="0">
                <a:solidFill>
                  <a:schemeClr val="tx1"/>
                </a:solidFill>
              </a:rPr>
              <a:t>features using MinMaxScaler to scale between 0 and 1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3. Trimmed </a:t>
            </a:r>
            <a:r>
              <a:rPr lang="en-IE" sz="1500" dirty="0">
                <a:solidFill>
                  <a:schemeClr val="tx1"/>
                </a:solidFill>
              </a:rPr>
              <a:t>inactive segments (where velocity = 0) to focus on motion-relevant windows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/>
            </a:r>
            <a:br>
              <a:rPr lang="en-IE" sz="1500" dirty="0" smtClean="0">
                <a:solidFill>
                  <a:schemeClr val="tx1"/>
                </a:solidFill>
              </a:rPr>
            </a:br>
            <a:r>
              <a:rPr lang="en-IE" sz="1500" dirty="0" smtClean="0">
                <a:solidFill>
                  <a:schemeClr val="tx1"/>
                </a:solidFill>
              </a:rPr>
              <a:t>Feature Engineering: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/>
            </a:r>
            <a:br>
              <a:rPr lang="en-IE" sz="1500" dirty="0" smtClean="0">
                <a:solidFill>
                  <a:schemeClr val="tx1"/>
                </a:solidFill>
              </a:rPr>
            </a:br>
            <a:r>
              <a:rPr lang="en-IE" sz="1500" dirty="0" smtClean="0">
                <a:solidFill>
                  <a:schemeClr val="tx1"/>
                </a:solidFill>
              </a:rPr>
              <a:t>1. </a:t>
            </a:r>
            <a:r>
              <a:rPr lang="en-IE" sz="1500" dirty="0">
                <a:solidFill>
                  <a:schemeClr val="tx1"/>
                </a:solidFill>
              </a:rPr>
              <a:t>Selected features</a:t>
            </a:r>
            <a:r>
              <a:rPr lang="en-IE" sz="1500" dirty="0" smtClean="0">
                <a:solidFill>
                  <a:schemeClr val="tx1"/>
                </a:solidFill>
              </a:rPr>
              <a:t>: Target </a:t>
            </a:r>
            <a:r>
              <a:rPr lang="en-IE" sz="1500" dirty="0">
                <a:solidFill>
                  <a:schemeClr val="tx1"/>
                </a:solidFill>
              </a:rPr>
              <a:t>vs Actual </a:t>
            </a:r>
            <a:r>
              <a:rPr lang="en-IE" sz="1500" dirty="0" smtClean="0">
                <a:solidFill>
                  <a:schemeClr val="tx1"/>
                </a:solidFill>
              </a:rPr>
              <a:t>values of Position, Velocity and Current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2. Constructed </a:t>
            </a:r>
            <a:r>
              <a:rPr lang="en-IE" sz="1500" dirty="0">
                <a:solidFill>
                  <a:schemeClr val="tx1"/>
                </a:solidFill>
              </a:rPr>
              <a:t>input sequences using a sliding window of 50 timesteps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  <a:p>
            <a:pPr marL="11113" indent="0">
              <a:buNone/>
            </a:pPr>
            <a:r>
              <a:rPr lang="en-IE" sz="1500" dirty="0" smtClean="0">
                <a:solidFill>
                  <a:schemeClr val="tx1"/>
                </a:solidFill>
              </a:rPr>
              <a:t>3. Each </a:t>
            </a:r>
            <a:r>
              <a:rPr lang="en-IE" sz="1500" dirty="0">
                <a:solidFill>
                  <a:schemeClr val="tx1"/>
                </a:solidFill>
              </a:rPr>
              <a:t>input shape structured as (50 timesteps × 5 features) for time-dependent learning</a:t>
            </a:r>
            <a:r>
              <a:rPr lang="en-IE" sz="15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1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1"/>
    </mc:Choice>
    <mc:Fallback>
      <p:transition spd="slow" advTm="40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08" y="372935"/>
            <a:ext cx="3332869" cy="466819"/>
          </a:xfrm>
        </p:spPr>
        <p:txBody>
          <a:bodyPr>
            <a:normAutofit fontScale="90000"/>
          </a:bodyPr>
          <a:lstStyle/>
          <a:p>
            <a:r>
              <a:rPr lang="en-IE" sz="2400" dirty="0" smtClean="0"/>
              <a:t>Model Implementation</a:t>
            </a:r>
            <a:endParaRPr lang="en-IE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06" y="1063387"/>
            <a:ext cx="9221856" cy="1941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04" y="3158271"/>
            <a:ext cx="6777238" cy="1474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204" y="4786322"/>
            <a:ext cx="5342083" cy="169845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464" y="4170502"/>
            <a:ext cx="4849274" cy="19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47"/>
    </mc:Choice>
    <mc:Fallback>
      <p:transition spd="slow" advTm="37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07" y="315553"/>
            <a:ext cx="3575285" cy="510924"/>
          </a:xfrm>
        </p:spPr>
        <p:txBody>
          <a:bodyPr>
            <a:normAutofit/>
          </a:bodyPr>
          <a:lstStyle/>
          <a:p>
            <a:r>
              <a:rPr lang="en-IE" sz="2400" dirty="0" smtClean="0"/>
              <a:t>Findings – LSTM Model</a:t>
            </a:r>
            <a:endParaRPr lang="en-IE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330" y="1214523"/>
            <a:ext cx="5652000" cy="488214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LSTM model trained on all 6 joints independently using 5 features over 50-timestep sequences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Reconstruction </a:t>
            </a:r>
            <a:r>
              <a:rPr lang="en-IE" sz="2000" dirty="0">
                <a:solidFill>
                  <a:schemeClr val="tx1"/>
                </a:solidFill>
              </a:rPr>
              <a:t>error distribution (top) shows most sequences fall within a narrow normal range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99.9th </a:t>
            </a:r>
            <a:r>
              <a:rPr lang="en-IE" sz="2000" dirty="0">
                <a:solidFill>
                  <a:schemeClr val="tx1"/>
                </a:solidFill>
              </a:rPr>
              <a:t>percentile threshold used to identify outliers as anomalies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Histogram </a:t>
            </a:r>
            <a:r>
              <a:rPr lang="en-IE" sz="2000" dirty="0">
                <a:solidFill>
                  <a:schemeClr val="tx1"/>
                </a:solidFill>
              </a:rPr>
              <a:t>reveals only rare high-error sequences are flagged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On </a:t>
            </a:r>
            <a:r>
              <a:rPr lang="en-IE" sz="2000" dirty="0">
                <a:solidFill>
                  <a:schemeClr val="tx1"/>
                </a:solidFill>
              </a:rPr>
              <a:t>Joint 3, three distinct intervals were detected with abnormally high reconstruction error.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21" y="826477"/>
            <a:ext cx="4483886" cy="2989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71" y="3944331"/>
            <a:ext cx="4576636" cy="291366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3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33"/>
    </mc:Choice>
    <mc:Fallback>
      <p:transition spd="slow" advTm="40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73" y="290791"/>
            <a:ext cx="3886604" cy="429209"/>
          </a:xfrm>
        </p:spPr>
        <p:txBody>
          <a:bodyPr>
            <a:normAutofit fontScale="90000"/>
          </a:bodyPr>
          <a:lstStyle/>
          <a:p>
            <a:r>
              <a:rPr lang="en-IE" sz="2800" dirty="0" smtClean="0"/>
              <a:t>Findings – GRU Model</a:t>
            </a:r>
            <a:endParaRPr lang="en-IE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000" y="945938"/>
            <a:ext cx="5652000" cy="488214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GRU model trained on the same dataset and structure as the LSTM, ensuring equal evaluation conditions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Input</a:t>
            </a:r>
            <a:r>
              <a:rPr lang="en-IE" sz="2000" dirty="0">
                <a:solidFill>
                  <a:schemeClr val="tx1"/>
                </a:solidFill>
              </a:rPr>
              <a:t>: multivariate time-series for all 6 joints; Joint 3 shown here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Reconstruction </a:t>
            </a:r>
            <a:r>
              <a:rPr lang="en-IE" sz="2000" dirty="0">
                <a:solidFill>
                  <a:schemeClr val="tx1"/>
                </a:solidFill>
              </a:rPr>
              <a:t>error distribution shows tighter clustering than LSTM, with lower maximum error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Threshold </a:t>
            </a:r>
            <a:r>
              <a:rPr lang="en-IE" sz="2000" dirty="0">
                <a:solidFill>
                  <a:schemeClr val="tx1"/>
                </a:solidFill>
              </a:rPr>
              <a:t>based on 99.9th percentile used to isolate outliers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GRU </a:t>
            </a:r>
            <a:r>
              <a:rPr lang="en-IE" sz="2000" dirty="0">
                <a:solidFill>
                  <a:schemeClr val="tx1"/>
                </a:solidFill>
              </a:rPr>
              <a:t>detected only 1 anomaly interval on Joint 3 — indicating lower sensitivity to short transients.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83" y="838256"/>
            <a:ext cx="4421128" cy="254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83" y="3582954"/>
            <a:ext cx="4421128" cy="289249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9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55"/>
    </mc:Choice>
    <mc:Fallback>
      <p:transition spd="slow" advTm="3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35" y="272130"/>
            <a:ext cx="3625348" cy="660932"/>
          </a:xfrm>
        </p:spPr>
        <p:txBody>
          <a:bodyPr>
            <a:normAutofit fontScale="90000"/>
          </a:bodyPr>
          <a:lstStyle/>
          <a:p>
            <a:r>
              <a:rPr lang="en-IE" sz="2400" dirty="0" smtClean="0"/>
              <a:t>Evaluation – LSTM Model</a:t>
            </a:r>
            <a:endParaRPr lang="en-IE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595" y="908617"/>
            <a:ext cx="5652000" cy="4882147"/>
          </a:xfrm>
        </p:spPr>
        <p:txBody>
          <a:bodyPr>
            <a:no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Synthetic anomaly injected into Joint 3 in the interval near Index 10000 to simulate degradation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No labelled </a:t>
            </a:r>
            <a:r>
              <a:rPr lang="en-IE" sz="2000" dirty="0">
                <a:solidFill>
                  <a:schemeClr val="tx1"/>
                </a:solidFill>
              </a:rPr>
              <a:t>fault data was available; injection used to verify model detection capability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LSTM </a:t>
            </a:r>
            <a:r>
              <a:rPr lang="en-IE" sz="2000" dirty="0">
                <a:solidFill>
                  <a:schemeClr val="tx1"/>
                </a:solidFill>
              </a:rPr>
              <a:t>model retrained on original data and tested on the modified dataset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Clear </a:t>
            </a:r>
            <a:r>
              <a:rPr lang="en-IE" sz="2000" dirty="0">
                <a:solidFill>
                  <a:schemeClr val="tx1"/>
                </a:solidFill>
              </a:rPr>
              <a:t>spike observed in reconstruction error during the injected interval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Model </a:t>
            </a:r>
            <a:r>
              <a:rPr lang="en-IE" sz="2000" dirty="0">
                <a:solidFill>
                  <a:schemeClr val="tx1"/>
                </a:solidFill>
              </a:rPr>
              <a:t>successfully flagged the anomaly — confirming reliable detection under synthetic fault conditions.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9" y="720000"/>
            <a:ext cx="4499860" cy="2536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9" y="3349691"/>
            <a:ext cx="4499860" cy="320973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6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22"/>
    </mc:Choice>
    <mc:Fallback>
      <p:transition spd="slow" advTm="3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15A3A-17D3-3D5F-B719-3D99C03D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11" y="310995"/>
            <a:ext cx="3746645" cy="409005"/>
          </a:xfrm>
        </p:spPr>
        <p:txBody>
          <a:bodyPr>
            <a:normAutofit fontScale="90000"/>
          </a:bodyPr>
          <a:lstStyle/>
          <a:p>
            <a:r>
              <a:rPr lang="en-IE" sz="2400" dirty="0" smtClean="0"/>
              <a:t>Evaluation – GRU Model</a:t>
            </a:r>
            <a:endParaRPr lang="en-IE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CCCEC-BA75-70A6-1803-7F97A9FF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314" y="1205192"/>
            <a:ext cx="5652000" cy="3963967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chemeClr val="tx1"/>
                </a:solidFill>
              </a:rPr>
              <a:t>Synthetic anomaly injected into Joint 3 at index 10000–10010 with a +0.05 deviation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GRU </a:t>
            </a:r>
            <a:r>
              <a:rPr lang="en-IE" sz="2000" dirty="0">
                <a:solidFill>
                  <a:schemeClr val="tx1"/>
                </a:solidFill>
              </a:rPr>
              <a:t>model retrained on normal dataset and evaluated on the modified test set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Despite </a:t>
            </a:r>
            <a:r>
              <a:rPr lang="en-IE" sz="2000" dirty="0">
                <a:solidFill>
                  <a:schemeClr val="tx1"/>
                </a:solidFill>
              </a:rPr>
              <a:t>lower error than injection value, the spike exceeded GRU’s statistical threshold (99.9</a:t>
            </a:r>
            <a:r>
              <a:rPr lang="en-IE" sz="2000" dirty="0" smtClean="0">
                <a:solidFill>
                  <a:schemeClr val="tx1"/>
                </a:solidFill>
              </a:rPr>
              <a:t>%).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Histogram </a:t>
            </a:r>
            <a:r>
              <a:rPr lang="en-IE" sz="2000" dirty="0">
                <a:solidFill>
                  <a:schemeClr val="tx1"/>
                </a:solidFill>
              </a:rPr>
              <a:t>shows a distinct tail post-injection, confirming successful detection</a:t>
            </a:r>
            <a:r>
              <a:rPr lang="en-IE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IE" sz="2000" dirty="0" smtClean="0">
                <a:solidFill>
                  <a:schemeClr val="tx1"/>
                </a:solidFill>
              </a:rPr>
              <a:t>GRU </a:t>
            </a:r>
            <a:r>
              <a:rPr lang="en-IE" sz="2000" dirty="0">
                <a:solidFill>
                  <a:schemeClr val="tx1"/>
                </a:solidFill>
              </a:rPr>
              <a:t>appears to capture temporal drift more than abrupt spikes.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67" y="720001"/>
            <a:ext cx="4452150" cy="2536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68" y="3416630"/>
            <a:ext cx="4452150" cy="304015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85"/>
    </mc:Choice>
    <mc:Fallback>
      <p:transition spd="slow" advTm="35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f14ce3cd-120d-4ce6-a895-4c245473a8a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SETU PowerPoint Template (Purple)</Template>
  <TotalTime>3472</TotalTime>
  <Words>782</Words>
  <Application>Microsoft Office PowerPoint</Application>
  <PresentationFormat>Widescreen</PresentationFormat>
  <Paragraphs>79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.PingFang SC Regular</vt:lpstr>
      <vt:lpstr>Arial</vt:lpstr>
      <vt:lpstr>Calibri</vt:lpstr>
      <vt:lpstr>DM Sans</vt:lpstr>
      <vt:lpstr>Inter Medium</vt:lpstr>
      <vt:lpstr>Office Theme</vt:lpstr>
      <vt:lpstr>From reactive to predictive: Anomaly Detection in Robotic Arms using Deep Learning</vt:lpstr>
      <vt:lpstr>Brief summary of dissertation</vt:lpstr>
      <vt:lpstr>Study Contribution &amp; Research Gap</vt:lpstr>
      <vt:lpstr>Methodology</vt:lpstr>
      <vt:lpstr>Model Implementation</vt:lpstr>
      <vt:lpstr>Findings – LSTM Model</vt:lpstr>
      <vt:lpstr>Findings – GRU Model</vt:lpstr>
      <vt:lpstr>Evaluation – LSTM Model</vt:lpstr>
      <vt:lpstr>Evaluation – GRU Model</vt:lpstr>
      <vt:lpstr>Discussion &amp; Model Comparison</vt:lpstr>
      <vt:lpstr>Conclusions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James Egan</dc:creator>
  <cp:lastModifiedBy>Windows User</cp:lastModifiedBy>
  <cp:revision>44</cp:revision>
  <dcterms:created xsi:type="dcterms:W3CDTF">2023-03-02T11:48:56Z</dcterms:created>
  <dcterms:modified xsi:type="dcterms:W3CDTF">2025-08-19T20:36:39Z</dcterms:modified>
</cp:coreProperties>
</file>